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590"/>
  </p:normalViewPr>
  <p:slideViewPr>
    <p:cSldViewPr snapToGrid="0" snapToObjects="1">
      <p:cViewPr varScale="1">
        <p:scale>
          <a:sx n="92" d="100"/>
          <a:sy n="92"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AF64F-12B5-3A48-B4AE-267B624C31EC}" type="datetimeFigureOut">
              <a:rPr kumimoji="1" lang="zh-CN" altLang="en-US" smtClean="0"/>
              <a:t>2018/11/19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EA275-861E-3845-AEBD-240828F845C3}" type="slidenum">
              <a:rPr kumimoji="1" lang="zh-CN" altLang="en-US" smtClean="0"/>
              <a:t>‹#›</a:t>
            </a:fld>
            <a:endParaRPr kumimoji="1" lang="zh-CN" altLang="en-US"/>
          </a:p>
        </p:txBody>
      </p:sp>
    </p:spTree>
    <p:extLst>
      <p:ext uri="{BB962C8B-B14F-4D97-AF65-F5344CB8AC3E}">
        <p14:creationId xmlns:p14="http://schemas.microsoft.com/office/powerpoint/2010/main" val="14416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交叉网络的核心思想是以有效的方式应用显式特征交叉。交叉网络由交叉层组成，交叉网络的特殊结构使交叉特征的程度随着层深度的增加而增大</a:t>
            </a:r>
          </a:p>
          <a:p>
            <a:r>
              <a:rPr lang="zh-CN" altLang="en-US" sz="1200" b="0" i="0" kern="1200" dirty="0" smtClean="0">
                <a:solidFill>
                  <a:schemeClr val="tx1"/>
                </a:solidFill>
                <a:effectLst/>
                <a:latin typeface="+mn-lt"/>
                <a:ea typeface="+mn-ea"/>
                <a:cs typeface="+mn-cs"/>
              </a:rPr>
              <a:t>为了捕捉高度非线性的相互作用，模型并行地引入了一个深度网络。</a:t>
            </a:r>
          </a:p>
          <a:p>
            <a:r>
              <a:rPr lang="zh-CN" altLang="en-US" sz="1200" b="0" i="0" kern="1200" dirty="0" smtClean="0">
                <a:solidFill>
                  <a:schemeClr val="tx1"/>
                </a:solidFill>
                <a:effectLst/>
                <a:latin typeface="+mn-lt"/>
                <a:ea typeface="+mn-ea"/>
                <a:cs typeface="+mn-cs"/>
              </a:rPr>
              <a:t>链接层将两个并行网络的输出连接起来，经过一层全链接层得到输出</a:t>
            </a:r>
          </a:p>
          <a:p>
            <a:r>
              <a:rPr lang="en-US" altLang="zh-CN" sz="1200" b="0" i="0" kern="1200" dirty="0" smtClean="0">
                <a:solidFill>
                  <a:schemeClr val="tx1"/>
                </a:solidFill>
                <a:effectLst/>
                <a:latin typeface="+mn-lt"/>
                <a:ea typeface="+mn-ea"/>
                <a:cs typeface="+mn-cs"/>
              </a:rPr>
              <a:t>DCN</a:t>
            </a:r>
            <a:r>
              <a:rPr lang="zh-CN" altLang="en-US" sz="1200" b="0" i="0" kern="1200" dirty="0" smtClean="0">
                <a:solidFill>
                  <a:schemeClr val="tx1"/>
                </a:solidFill>
                <a:effectLst/>
                <a:latin typeface="+mn-lt"/>
                <a:ea typeface="+mn-ea"/>
                <a:cs typeface="+mn-cs"/>
              </a:rPr>
              <a:t>能够有效地捕获有限度的有效特征的相互作用，学会高度非线性的相互作用，不需要人工特征工程或遍历搜索，并具有较低的计算成本。</a:t>
            </a:r>
            <a:endParaRPr kumimoji="1" lang="zh-CN" altLang="en-US" dirty="0"/>
          </a:p>
        </p:txBody>
      </p:sp>
      <p:sp>
        <p:nvSpPr>
          <p:cNvPr id="4" name="幻灯片编号占位符 3"/>
          <p:cNvSpPr>
            <a:spLocks noGrp="1"/>
          </p:cNvSpPr>
          <p:nvPr>
            <p:ph type="sldNum" sz="quarter" idx="10"/>
          </p:nvPr>
        </p:nvSpPr>
        <p:spPr/>
        <p:txBody>
          <a:bodyPr/>
          <a:lstStyle/>
          <a:p>
            <a:fld id="{3BBEA275-861E-3845-AEBD-240828F845C3}" type="slidenum">
              <a:rPr kumimoji="1" lang="zh-CN" altLang="en-US" smtClean="0"/>
              <a:t>7</a:t>
            </a:fld>
            <a:endParaRPr kumimoji="1" lang="zh-CN" altLang="en-US"/>
          </a:p>
        </p:txBody>
      </p:sp>
    </p:spTree>
    <p:extLst>
      <p:ext uri="{BB962C8B-B14F-4D97-AF65-F5344CB8AC3E}">
        <p14:creationId xmlns:p14="http://schemas.microsoft.com/office/powerpoint/2010/main" val="158591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树的数量；决策节点上路径选择函数的参数集；叶节点的分布函数的参数集</a:t>
            </a:r>
          </a:p>
        </p:txBody>
      </p:sp>
      <p:sp>
        <p:nvSpPr>
          <p:cNvPr id="4" name="幻灯片编号占位符 3"/>
          <p:cNvSpPr>
            <a:spLocks noGrp="1"/>
          </p:cNvSpPr>
          <p:nvPr>
            <p:ph type="sldNum" sz="quarter" idx="10"/>
          </p:nvPr>
        </p:nvSpPr>
        <p:spPr/>
        <p:txBody>
          <a:bodyPr/>
          <a:lstStyle/>
          <a:p>
            <a:fld id="{3BBEA275-861E-3845-AEBD-240828F845C3}" type="slidenum">
              <a:rPr kumimoji="1" lang="zh-CN" altLang="en-US" smtClean="0"/>
              <a:t>8</a:t>
            </a:fld>
            <a:endParaRPr kumimoji="1" lang="zh-CN" altLang="en-US"/>
          </a:p>
        </p:txBody>
      </p:sp>
    </p:spTree>
    <p:extLst>
      <p:ext uri="{BB962C8B-B14F-4D97-AF65-F5344CB8AC3E}">
        <p14:creationId xmlns:p14="http://schemas.microsoft.com/office/powerpoint/2010/main" val="8954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在森林层中搜索最佳结构和相应的决策和权重参数通常依赖于贪婪方法，这与基于神经的嵌入层的基于梯度的搜索不兼容。</a:t>
            </a:r>
            <a:endParaRPr kumimoji="1" lang="zh-CN" altLang="en-US" dirty="0"/>
          </a:p>
        </p:txBody>
      </p:sp>
      <p:sp>
        <p:nvSpPr>
          <p:cNvPr id="4" name="幻灯片编号占位符 3"/>
          <p:cNvSpPr>
            <a:spLocks noGrp="1"/>
          </p:cNvSpPr>
          <p:nvPr>
            <p:ph type="sldNum" sz="quarter" idx="10"/>
          </p:nvPr>
        </p:nvSpPr>
        <p:spPr/>
        <p:txBody>
          <a:bodyPr/>
          <a:lstStyle/>
          <a:p>
            <a:fld id="{3BBEA275-861E-3845-AEBD-240828F845C3}" type="slidenum">
              <a:rPr kumimoji="1" lang="zh-CN" altLang="en-US" smtClean="0"/>
              <a:t>9</a:t>
            </a:fld>
            <a:endParaRPr kumimoji="1" lang="zh-CN" altLang="en-US"/>
          </a:p>
        </p:txBody>
      </p:sp>
    </p:spTree>
    <p:extLst>
      <p:ext uri="{BB962C8B-B14F-4D97-AF65-F5344CB8AC3E}">
        <p14:creationId xmlns:p14="http://schemas.microsoft.com/office/powerpoint/2010/main" val="61282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239188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669598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91356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53457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81595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2057220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21822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62873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564930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54752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7E97945-CEBB-7241-B6F5-F2CF15AA666A}" type="datetimeFigureOut">
              <a:rPr kumimoji="1" lang="zh-CN" altLang="en-US" smtClean="0"/>
              <a:t>2018/11/19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11439247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97945-CEBB-7241-B6F5-F2CF15AA666A}" type="datetimeFigureOut">
              <a:rPr kumimoji="1" lang="zh-CN" altLang="en-US" smtClean="0"/>
              <a:t>2018/11/19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C84DC-1C45-AE4B-835B-11AEE59CA057}" type="slidenum">
              <a:rPr kumimoji="1" lang="zh-CN" altLang="en-US" smtClean="0"/>
              <a:t>‹#›</a:t>
            </a:fld>
            <a:endParaRPr kumimoji="1" lang="zh-CN" altLang="en-US"/>
          </a:p>
        </p:txBody>
      </p:sp>
    </p:spTree>
    <p:extLst>
      <p:ext uri="{BB962C8B-B14F-4D97-AF65-F5344CB8AC3E}">
        <p14:creationId xmlns:p14="http://schemas.microsoft.com/office/powerpoint/2010/main" val="515323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69818" y="1122363"/>
            <a:ext cx="10307782" cy="2387600"/>
          </a:xfrm>
        </p:spPr>
        <p:txBody>
          <a:bodyPr>
            <a:normAutofit/>
          </a:bodyPr>
          <a:lstStyle/>
          <a:p>
            <a:r>
              <a:rPr lang="en-US" altLang="zh-CN" sz="4400" dirty="0">
                <a:latin typeface="Times New Roman" charset="0"/>
                <a:ea typeface="Times New Roman" charset="0"/>
                <a:cs typeface="Times New Roman" charset="0"/>
              </a:rPr>
              <a:t>Deep Embedding Forest: Forest-based Serving with Deep Embedding </a:t>
            </a:r>
            <a:r>
              <a:rPr lang="en-US" altLang="zh-CN" sz="4400" dirty="0" smtClean="0">
                <a:latin typeface="Times New Roman" charset="0"/>
                <a:ea typeface="Times New Roman" charset="0"/>
                <a:cs typeface="Times New Roman" charset="0"/>
              </a:rPr>
              <a:t>Features</a:t>
            </a:r>
            <a:r>
              <a:rPr lang="zh-CN" altLang="en-US" sz="4400" dirty="0" smtClean="0">
                <a:latin typeface="Times New Roman" charset="0"/>
                <a:ea typeface="Times New Roman" charset="0"/>
                <a:cs typeface="Times New Roman" charset="0"/>
              </a:rPr>
              <a:t/>
            </a:r>
            <a:br>
              <a:rPr lang="zh-CN" altLang="en-US" sz="4400" dirty="0" smtClean="0">
                <a:latin typeface="Times New Roman" charset="0"/>
                <a:ea typeface="Times New Roman" charset="0"/>
                <a:cs typeface="Times New Roman" charset="0"/>
              </a:rPr>
            </a:br>
            <a:r>
              <a:rPr lang="en-US" altLang="zh-CN" sz="4400" dirty="0" smtClean="0">
                <a:latin typeface="Times New Roman" charset="0"/>
                <a:ea typeface="Times New Roman" charset="0"/>
                <a:cs typeface="Times New Roman" charset="0"/>
              </a:rPr>
              <a:t> </a:t>
            </a:r>
            <a:endParaRPr kumimoji="1" lang="zh-CN" altLang="en-US" sz="4400" dirty="0">
              <a:latin typeface="Times New Roman" charset="0"/>
              <a:ea typeface="Times New Roman" charset="0"/>
              <a:cs typeface="Times New Roman" charset="0"/>
            </a:endParaRPr>
          </a:p>
        </p:txBody>
      </p:sp>
      <p:sp>
        <p:nvSpPr>
          <p:cNvPr id="3" name="副标题 2"/>
          <p:cNvSpPr>
            <a:spLocks noGrp="1"/>
          </p:cNvSpPr>
          <p:nvPr>
            <p:ph type="subTitle" idx="1"/>
          </p:nvPr>
        </p:nvSpPr>
        <p:spPr/>
        <p:txBody>
          <a:bodyPr/>
          <a:lstStyle/>
          <a:p>
            <a:endParaRPr kumimoji="1"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509963"/>
            <a:ext cx="11811000" cy="3213100"/>
          </a:xfrm>
          <a:prstGeom prst="rect">
            <a:avLst/>
          </a:prstGeom>
        </p:spPr>
      </p:pic>
    </p:spTree>
    <p:extLst>
      <p:ext uri="{BB962C8B-B14F-4D97-AF65-F5344CB8AC3E}">
        <p14:creationId xmlns:p14="http://schemas.microsoft.com/office/powerpoint/2010/main" val="2097468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Two-Step DEF vs. Three-Step DEF </a:t>
            </a:r>
            <a:endParaRPr kumimoji="1" lang="zh-CN" altLang="en-US" dirty="0"/>
          </a:p>
        </p:txBody>
      </p:sp>
      <p:sp>
        <p:nvSpPr>
          <p:cNvPr id="3" name="内容占位符 2"/>
          <p:cNvSpPr>
            <a:spLocks noGrp="1"/>
          </p:cNvSpPr>
          <p:nvPr>
            <p:ph idx="1"/>
          </p:nvPr>
        </p:nvSpPr>
        <p:spPr/>
        <p:txBody>
          <a:bodyPr/>
          <a:lstStyle/>
          <a:p>
            <a:r>
              <a:rPr lang="en-US" altLang="zh-CN" dirty="0"/>
              <a:t>the prediction time of </a:t>
            </a:r>
            <a:r>
              <a:rPr lang="en-US" altLang="zh-CN" dirty="0" smtClean="0"/>
              <a:t>the </a:t>
            </a:r>
            <a:r>
              <a:rPr lang="en-US" altLang="zh-CN" dirty="0"/>
              <a:t>Two-Step DEF is proportional to </a:t>
            </a:r>
            <a:r>
              <a:rPr lang="en-US" altLang="zh-CN" dirty="0" err="1"/>
              <a:t>n</a:t>
            </a:r>
            <a:r>
              <a:rPr lang="en-US" altLang="zh-CN" baseline="-25000" dirty="0" err="1"/>
              <a:t>t</a:t>
            </a:r>
            <a:r>
              <a:rPr lang="en-US" altLang="zh-CN" dirty="0" err="1"/>
              <a:t>d</a:t>
            </a:r>
            <a:r>
              <a:rPr lang="en-US" altLang="zh-CN" baseline="-25000" dirty="0" err="1"/>
              <a:t>t</a:t>
            </a:r>
            <a:r>
              <a:rPr lang="en-US" altLang="zh-CN" baseline="-25000" dirty="0"/>
              <a:t> </a:t>
            </a:r>
            <a:endParaRPr lang="zh-CN" altLang="en-US" baseline="-25000" dirty="0" smtClean="0"/>
          </a:p>
          <a:p>
            <a:r>
              <a:rPr lang="en-US" altLang="zh-CN" dirty="0" smtClean="0"/>
              <a:t>the prediction time of the Three-Step DEF is proportional to </a:t>
            </a:r>
            <a:r>
              <a:rPr lang="en-US" altLang="zh-CN" dirty="0" err="1" smtClean="0"/>
              <a:t>n</a:t>
            </a:r>
            <a:r>
              <a:rPr lang="en-US" altLang="zh-CN" baseline="-25000" dirty="0" err="1" smtClean="0"/>
              <a:t>t</a:t>
            </a:r>
            <a:r>
              <a:rPr lang="en-US" altLang="zh-CN" dirty="0" err="1"/>
              <a:t>l</a:t>
            </a:r>
            <a:r>
              <a:rPr lang="en-US" altLang="zh-CN" baseline="-25000" dirty="0" err="1" smtClean="0"/>
              <a:t>t</a:t>
            </a:r>
            <a:r>
              <a:rPr lang="en-US" altLang="zh-CN" baseline="-25000" dirty="0" smtClean="0"/>
              <a:t> </a:t>
            </a:r>
            <a:endParaRPr lang="zh-CN" altLang="en-US" baseline="-25000" dirty="0" smtClean="0"/>
          </a:p>
          <a:p>
            <a:endParaRPr lang="en-US" altLang="zh-CN" dirty="0" smtClean="0"/>
          </a:p>
          <a:p>
            <a:endParaRPr kumimoji="1" lang="zh-CN" altLang="en-US" dirty="0"/>
          </a:p>
        </p:txBody>
      </p:sp>
    </p:spTree>
    <p:extLst>
      <p:ext uri="{BB962C8B-B14F-4D97-AF65-F5344CB8AC3E}">
        <p14:creationId xmlns:p14="http://schemas.microsoft.com/office/powerpoint/2010/main" val="85684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Components </a:t>
            </a:r>
            <a:endParaRPr kumimoji="1" lang="zh-CN" altLang="en-US" dirty="0"/>
          </a:p>
        </p:txBody>
      </p:sp>
      <p:sp>
        <p:nvSpPr>
          <p:cNvPr id="3" name="内容占位符 2"/>
          <p:cNvSpPr>
            <a:spLocks noGrp="1"/>
          </p:cNvSpPr>
          <p:nvPr>
            <p:ph idx="1"/>
          </p:nvPr>
        </p:nvSpPr>
        <p:spPr>
          <a:xfrm>
            <a:off x="838200" y="1825624"/>
            <a:ext cx="5798127" cy="4616739"/>
          </a:xfrm>
        </p:spPr>
        <p:txBody>
          <a:bodyPr/>
          <a:lstStyle/>
          <a:p>
            <a:r>
              <a:rPr lang="en-US" altLang="zh-CN" dirty="0" smtClean="0">
                <a:latin typeface="Times New Roman" charset="0"/>
                <a:ea typeface="Times New Roman" charset="0"/>
                <a:cs typeface="Times New Roman" charset="0"/>
              </a:rPr>
              <a:t>Embedding layer:</a:t>
            </a:r>
            <a:endParaRPr lang="zh-CN" altLang="en-US" dirty="0" smtClean="0">
              <a:latin typeface="Times New Roman" charset="0"/>
              <a:ea typeface="Times New Roman" charset="0"/>
              <a:cs typeface="Times New Roman" charset="0"/>
            </a:endParaRPr>
          </a:p>
          <a:p>
            <a:pPr marL="0" indent="0">
              <a:buNone/>
            </a:pPr>
            <a:endParaRPr lang="zh-CN" altLang="en-US"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Stacking</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layer:</a:t>
            </a:r>
            <a:endParaRPr lang="zh-CN" altLang="en-US" dirty="0" smtClean="0">
              <a:latin typeface="Times New Roman" charset="0"/>
              <a:ea typeface="Times New Roman" charset="0"/>
              <a:cs typeface="Times New Roman" charset="0"/>
            </a:endParaRPr>
          </a:p>
          <a:p>
            <a:endParaRPr lang="zh-CN" altLang="en-US" dirty="0">
              <a:latin typeface="Times New Roman" charset="0"/>
              <a:ea typeface="Times New Roman" charset="0"/>
              <a:cs typeface="Times New Roman" charset="0"/>
            </a:endParaRPr>
          </a:p>
          <a:p>
            <a:pPr marL="0" indent="0">
              <a:buNone/>
            </a:pPr>
            <a:r>
              <a:rPr lang="en-US" altLang="zh-CN" sz="2400" dirty="0">
                <a:latin typeface="Times New Roman" charset="0"/>
                <a:ea typeface="Times New Roman" charset="0"/>
                <a:cs typeface="Times New Roman" charset="0"/>
              </a:rPr>
              <a:t>K :</a:t>
            </a:r>
            <a:r>
              <a:rPr lang="en-US" altLang="zh-CN" sz="2400" dirty="0" smtClean="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the number of individual features </a:t>
            </a:r>
            <a:endParaRPr lang="en-US" altLang="zh-CN" sz="2400" dirty="0" smtClean="0">
              <a:latin typeface="Times New Roman" charset="0"/>
              <a:ea typeface="Times New Roman" charset="0"/>
              <a:cs typeface="Times New Roman" charset="0"/>
            </a:endParaRPr>
          </a:p>
          <a:p>
            <a:pPr marL="0" indent="0">
              <a:buNone/>
            </a:pPr>
            <a:endParaRPr lang="zh-CN" altLang="en-US" sz="2400" dirty="0" smtClean="0">
              <a:latin typeface="Times New Roman" charset="0"/>
              <a:ea typeface="Times New Roman" charset="0"/>
              <a:cs typeface="Times New Roman" charset="0"/>
            </a:endParaRPr>
          </a:p>
          <a:p>
            <a:pPr marL="0" indent="0">
              <a:buNone/>
            </a:pPr>
            <a:r>
              <a:rPr lang="en-US" altLang="zh-CN" sz="2400" dirty="0" smtClean="0">
                <a:latin typeface="Times New Roman" charset="0"/>
                <a:ea typeface="Times New Roman" charset="0"/>
                <a:cs typeface="Times New Roman" charset="0"/>
              </a:rPr>
              <a:t>features </a:t>
            </a:r>
            <a:r>
              <a:rPr lang="en-US" altLang="zh-CN" sz="2400" dirty="0">
                <a:latin typeface="Times New Roman" charset="0"/>
                <a:ea typeface="Times New Roman" charset="0"/>
                <a:cs typeface="Times New Roman" charset="0"/>
              </a:rPr>
              <a:t>with low dimensionality can be stacked without embedding </a:t>
            </a:r>
            <a:endParaRPr lang="en-US" altLang="zh-CN" sz="2400" dirty="0" smtClean="0">
              <a:latin typeface="Times New Roman" charset="0"/>
              <a:ea typeface="Times New Roman" charset="0"/>
              <a:cs typeface="Times New Roman" charset="0"/>
            </a:endParaRPr>
          </a:p>
          <a:p>
            <a:pPr marL="0" indent="0">
              <a:buNone/>
            </a:pPr>
            <a:endParaRPr lang="en-US" altLang="zh-CN" dirty="0" smtClean="0"/>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337" y="2264064"/>
            <a:ext cx="3073400" cy="571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337" y="3274003"/>
            <a:ext cx="3352800" cy="6477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771" y="2100985"/>
            <a:ext cx="5036029" cy="3641436"/>
          </a:xfrm>
          <a:prstGeom prst="rect">
            <a:avLst/>
          </a:prstGeom>
        </p:spPr>
      </p:pic>
    </p:spTree>
    <p:extLst>
      <p:ext uri="{BB962C8B-B14F-4D97-AF65-F5344CB8AC3E}">
        <p14:creationId xmlns:p14="http://schemas.microsoft.com/office/powerpoint/2010/main" val="183030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 Properties </a:t>
            </a:r>
            <a:endParaRPr kumimoji="1" lang="zh-CN" altLang="en-US" dirty="0"/>
          </a:p>
        </p:txBody>
      </p:sp>
      <p:sp>
        <p:nvSpPr>
          <p:cNvPr id="3" name="内容占位符 2"/>
          <p:cNvSpPr>
            <a:spLocks noGrp="1"/>
          </p:cNvSpPr>
          <p:nvPr>
            <p:ph idx="1"/>
          </p:nvPr>
        </p:nvSpPr>
        <p:spPr/>
        <p:txBody>
          <a:bodyPr/>
          <a:lstStyle/>
          <a:p>
            <a:r>
              <a:rPr lang="en-US" altLang="zh-CN" dirty="0"/>
              <a:t>minimize the </a:t>
            </a:r>
            <a:r>
              <a:rPr lang="en-US" altLang="zh-CN" dirty="0" smtClean="0"/>
              <a:t>effort </a:t>
            </a:r>
            <a:r>
              <a:rPr lang="en-US" altLang="zh-CN" dirty="0"/>
              <a:t>of manual feature engineering </a:t>
            </a:r>
            <a:endParaRPr lang="en-US" altLang="zh-CN" dirty="0" smtClean="0"/>
          </a:p>
          <a:p>
            <a:r>
              <a:rPr lang="en-US" altLang="zh-CN" dirty="0"/>
              <a:t>minimize the run-time latency </a:t>
            </a:r>
            <a:endParaRPr lang="en-US" altLang="zh-CN" dirty="0" smtClean="0"/>
          </a:p>
          <a:p>
            <a:pPr marL="0" indent="0">
              <a:buNone/>
            </a:pPr>
            <a:r>
              <a:rPr kumimoji="1" lang="en-US" altLang="zh-CN" dirty="0" smtClean="0"/>
              <a:t>Prediction</a:t>
            </a:r>
            <a:r>
              <a:rPr kumimoji="1" lang="zh-CN" altLang="en-US" dirty="0" smtClean="0"/>
              <a:t> </a:t>
            </a:r>
            <a:r>
              <a:rPr kumimoji="1" lang="en-US" altLang="zh-CN" dirty="0" smtClean="0"/>
              <a:t>time:</a:t>
            </a:r>
            <a:endParaRPr kumimoji="1" lang="zh-CN" altLang="en-US" dirty="0" smtClean="0"/>
          </a:p>
          <a:p>
            <a:pPr marL="0" indent="0">
              <a:buNone/>
            </a:pPr>
            <a:r>
              <a:rPr lang="en-US" altLang="zh-CN" dirty="0" smtClean="0"/>
              <a:t>the </a:t>
            </a:r>
            <a:r>
              <a:rPr lang="en-US" altLang="zh-CN" dirty="0"/>
              <a:t>number of trees </a:t>
            </a:r>
            <a:r>
              <a:rPr kumimoji="1" lang="zh-CN" altLang="en-US" dirty="0" smtClean="0"/>
              <a:t>*</a:t>
            </a:r>
          </a:p>
          <a:p>
            <a:pPr marL="0" indent="0">
              <a:buNone/>
            </a:pPr>
            <a:r>
              <a:rPr lang="en-US" altLang="zh-CN" dirty="0" smtClean="0"/>
              <a:t>the </a:t>
            </a:r>
            <a:r>
              <a:rPr lang="en-US" altLang="zh-CN" dirty="0"/>
              <a:t>average depth of the trees in the forest </a:t>
            </a:r>
            <a:r>
              <a:rPr lang="zh-CN" altLang="en-US" dirty="0" smtClean="0"/>
              <a:t>*</a:t>
            </a:r>
          </a:p>
          <a:p>
            <a:pPr marL="0" indent="0">
              <a:buNone/>
            </a:pPr>
            <a:r>
              <a:rPr lang="en-US" altLang="zh-CN" dirty="0" smtClean="0"/>
              <a:t>the </a:t>
            </a:r>
            <a:r>
              <a:rPr lang="en-US" altLang="zh-CN" dirty="0"/>
              <a:t>total number of feature dimensions the decision or routing function depends on at each internal </a:t>
            </a:r>
            <a:r>
              <a:rPr lang="en-US" altLang="zh-CN" dirty="0" smtClean="0"/>
              <a:t>node </a:t>
            </a:r>
          </a:p>
          <a:p>
            <a:pPr marL="0" indent="0">
              <a:buNone/>
            </a:pPr>
            <a:endParaRPr lang="en-US" altLang="zh-CN" dirty="0" smtClean="0"/>
          </a:p>
        </p:txBody>
      </p:sp>
    </p:spTree>
    <p:extLst>
      <p:ext uri="{BB962C8B-B14F-4D97-AF65-F5344CB8AC3E}">
        <p14:creationId xmlns:p14="http://schemas.microsoft.com/office/powerpoint/2010/main" val="26664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Initialize Embedding Layers with Deep Crossing </a:t>
            </a:r>
          </a:p>
        </p:txBody>
      </p:sp>
      <p:sp>
        <p:nvSpPr>
          <p:cNvPr id="3" name="内容占位符 2"/>
          <p:cNvSpPr>
            <a:spLocks noGrp="1"/>
          </p:cNvSpPr>
          <p:nvPr>
            <p:ph idx="1"/>
          </p:nvPr>
        </p:nvSpPr>
        <p:spPr>
          <a:xfrm>
            <a:off x="838200" y="1825625"/>
            <a:ext cx="5188527" cy="3674630"/>
          </a:xfrm>
        </p:spPr>
        <p:txBody>
          <a:bodyPr/>
          <a:lstStyle/>
          <a:p>
            <a:r>
              <a:rPr lang="en-US" altLang="zh-CN" dirty="0">
                <a:latin typeface="Times New Roman" charset="0"/>
                <a:ea typeface="Times New Roman" charset="0"/>
                <a:cs typeface="Times New Roman" charset="0"/>
              </a:rPr>
              <a:t>initialize {</a:t>
            </a:r>
            <a:r>
              <a:rPr lang="en-US" altLang="zh-CN" dirty="0" err="1">
                <a:latin typeface="Times New Roman" charset="0"/>
                <a:ea typeface="Times New Roman" charset="0"/>
                <a:cs typeface="Times New Roman" charset="0"/>
              </a:rPr>
              <a:t>Wj</a:t>
            </a:r>
            <a:r>
              <a:rPr lang="en-US" altLang="zh-CN" dirty="0">
                <a:latin typeface="Times New Roman" charset="0"/>
                <a:ea typeface="Times New Roman" charset="0"/>
                <a:cs typeface="Times New Roman" charset="0"/>
              </a:rPr>
              <a:t>}, {</a:t>
            </a:r>
            <a:r>
              <a:rPr lang="en-US" altLang="zh-CN" dirty="0" err="1">
                <a:latin typeface="Times New Roman" charset="0"/>
                <a:ea typeface="Times New Roman" charset="0"/>
                <a:cs typeface="Times New Roman" charset="0"/>
              </a:rPr>
              <a:t>bj</a:t>
            </a:r>
            <a:r>
              <a:rPr lang="en-US" altLang="zh-CN" dirty="0">
                <a:latin typeface="Times New Roman" charset="0"/>
                <a:ea typeface="Times New Roman" charset="0"/>
                <a:cs typeface="Times New Roman" charset="0"/>
              </a:rPr>
              <a:t>} </a:t>
            </a:r>
            <a:endParaRPr lang="zh-CN" altLang="en-US" dirty="0" smtClean="0">
              <a:latin typeface="Times New Roman" charset="0"/>
              <a:ea typeface="Times New Roman" charset="0"/>
              <a:cs typeface="Times New Roman" charset="0"/>
            </a:endParaRPr>
          </a:p>
          <a:p>
            <a:r>
              <a:rPr lang="en-US" altLang="zh-CN" dirty="0" smtClean="0">
                <a:latin typeface="Times New Roman" charset="0"/>
                <a:ea typeface="Times New Roman" charset="0"/>
                <a:cs typeface="Times New Roman" charset="0"/>
              </a:rPr>
              <a:t>residual </a:t>
            </a:r>
            <a:r>
              <a:rPr lang="en-US" altLang="zh-CN" dirty="0">
                <a:latin typeface="Times New Roman" charset="0"/>
                <a:ea typeface="Times New Roman" charset="0"/>
                <a:cs typeface="Times New Roman" charset="0"/>
              </a:rPr>
              <a:t>units </a:t>
            </a:r>
            <a:r>
              <a:rPr lang="zh-CN" altLang="en-US" dirty="0" smtClean="0">
                <a:latin typeface="Times New Roman" charset="0"/>
                <a:ea typeface="Times New Roman" charset="0"/>
                <a:cs typeface="Times New Roman" charset="0"/>
              </a:rPr>
              <a:t>：</a:t>
            </a:r>
            <a:r>
              <a:rPr lang="en-US" altLang="zh-CN" dirty="0" smtClean="0">
                <a:latin typeface="Times New Roman" charset="0"/>
                <a:ea typeface="Times New Roman" charset="0"/>
                <a:cs typeface="Times New Roman" charset="0"/>
              </a:rPr>
              <a:t>provide </a:t>
            </a:r>
            <a:r>
              <a:rPr lang="en-US" altLang="zh-CN" dirty="0">
                <a:latin typeface="Times New Roman" charset="0"/>
                <a:ea typeface="Times New Roman" charset="0"/>
                <a:cs typeface="Times New Roman" charset="0"/>
              </a:rPr>
              <a:t>Deep Crossing with superior </a:t>
            </a:r>
            <a:r>
              <a:rPr lang="en-US" altLang="zh-CN" dirty="0">
                <a:solidFill>
                  <a:srgbClr val="C00000"/>
                </a:solidFill>
                <a:latin typeface="Times New Roman" charset="0"/>
                <a:ea typeface="Times New Roman" charset="0"/>
                <a:cs typeface="Times New Roman" charset="0"/>
              </a:rPr>
              <a:t>convergence property </a:t>
            </a:r>
            <a:r>
              <a:rPr lang="en-US" altLang="zh-CN" dirty="0">
                <a:latin typeface="Times New Roman" charset="0"/>
                <a:ea typeface="Times New Roman" charset="0"/>
                <a:cs typeface="Times New Roman" charset="0"/>
              </a:rPr>
              <a:t>and better control to </a:t>
            </a:r>
            <a:r>
              <a:rPr lang="en-US" altLang="zh-CN" dirty="0">
                <a:solidFill>
                  <a:srgbClr val="C00000"/>
                </a:solidFill>
                <a:latin typeface="Times New Roman" charset="0"/>
                <a:ea typeface="Times New Roman" charset="0"/>
                <a:cs typeface="Times New Roman" charset="0"/>
              </a:rPr>
              <a:t>avoid </a:t>
            </a:r>
            <a:r>
              <a:rPr lang="en-US" altLang="zh-CN" dirty="0" err="1">
                <a:solidFill>
                  <a:srgbClr val="C00000"/>
                </a:solidFill>
                <a:latin typeface="Times New Roman" charset="0"/>
                <a:ea typeface="Times New Roman" charset="0"/>
                <a:cs typeface="Times New Roman" charset="0"/>
              </a:rPr>
              <a:t>overfitting</a:t>
            </a:r>
            <a:r>
              <a:rPr lang="en-US" altLang="zh-CN" dirty="0">
                <a:solidFill>
                  <a:srgbClr val="C00000"/>
                </a:solidFill>
                <a:latin typeface="Times New Roman" charset="0"/>
                <a:ea typeface="Times New Roman" charset="0"/>
                <a:cs typeface="Times New Roman" charset="0"/>
              </a:rPr>
              <a:t> </a:t>
            </a:r>
            <a:endParaRPr lang="en-US" altLang="zh-CN" dirty="0" smtClean="0">
              <a:solidFill>
                <a:srgbClr val="C00000"/>
              </a:solidFill>
              <a:latin typeface="Times New Roman" charset="0"/>
              <a:ea typeface="Times New Roman" charset="0"/>
              <a:cs typeface="Times New Roman" charset="0"/>
            </a:endParaRPr>
          </a:p>
          <a:p>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636" y="1825625"/>
            <a:ext cx="4647164" cy="3876964"/>
          </a:xfrm>
          <a:prstGeom prst="rect">
            <a:avLst/>
          </a:prstGeom>
        </p:spPr>
      </p:pic>
    </p:spTree>
    <p:extLst>
      <p:ext uri="{BB962C8B-B14F-4D97-AF65-F5344CB8AC3E}">
        <p14:creationId xmlns:p14="http://schemas.microsoft.com/office/powerpoint/2010/main" val="125860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Residual Net </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408985" y="1690688"/>
            <a:ext cx="7374030" cy="4034847"/>
          </a:xfrm>
          <a:prstGeom prst="rect">
            <a:avLst/>
          </a:prstGeom>
        </p:spPr>
      </p:pic>
    </p:spTree>
    <p:extLst>
      <p:ext uri="{BB962C8B-B14F-4D97-AF65-F5344CB8AC3E}">
        <p14:creationId xmlns:p14="http://schemas.microsoft.com/office/powerpoint/2010/main" val="138335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Training Methodology </a:t>
            </a:r>
            <a:endParaRPr kumimoji="1" lang="zh-CN" altLang="en-US" dirty="0"/>
          </a:p>
        </p:txBody>
      </p:sp>
      <p:sp>
        <p:nvSpPr>
          <p:cNvPr id="3" name="内容占位符 2"/>
          <p:cNvSpPr>
            <a:spLocks noGrp="1"/>
          </p:cNvSpPr>
          <p:nvPr>
            <p:ph idx="1"/>
          </p:nvPr>
        </p:nvSpPr>
        <p:spPr/>
        <p:txBody>
          <a:bodyPr/>
          <a:lstStyle/>
          <a:p>
            <a:r>
              <a:rPr kumimoji="1" lang="en-US" altLang="zh-CN" dirty="0" smtClean="0">
                <a:latin typeface="Times New Roman" charset="0"/>
                <a:ea typeface="Times New Roman" charset="0"/>
                <a:cs typeface="Times New Roman" charset="0"/>
              </a:rPr>
              <a:t>The</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benefits</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of</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deep</a:t>
            </a:r>
            <a:r>
              <a:rPr kumimoji="1" lang="zh-CN" altLang="en-US" dirty="0" smtClean="0">
                <a:latin typeface="Times New Roman" charset="0"/>
                <a:ea typeface="Times New Roman" charset="0"/>
                <a:cs typeface="Times New Roman" charset="0"/>
              </a:rPr>
              <a:t> </a:t>
            </a:r>
            <a:r>
              <a:rPr kumimoji="1" lang="en-US" altLang="zh-CN" dirty="0" smtClean="0">
                <a:latin typeface="Times New Roman" charset="0"/>
                <a:ea typeface="Times New Roman" charset="0"/>
                <a:cs typeface="Times New Roman" charset="0"/>
              </a:rPr>
              <a:t>crossing:</a:t>
            </a:r>
            <a:endParaRPr kumimoji="1" lang="zh-CN" altLang="en-US" dirty="0" smtClean="0">
              <a:latin typeface="Times New Roman" charset="0"/>
              <a:ea typeface="Times New Roman" charset="0"/>
              <a:cs typeface="Times New Roman" charset="0"/>
            </a:endParaRPr>
          </a:p>
          <a:p>
            <a:pPr lvl="1"/>
            <a:r>
              <a:rPr lang="en-US" altLang="zh-CN" dirty="0">
                <a:latin typeface="Times New Roman" charset="0"/>
                <a:ea typeface="Times New Roman" charset="0"/>
                <a:cs typeface="Times New Roman" charset="0"/>
              </a:rPr>
              <a:t>it is designed to enable large scale applications </a:t>
            </a:r>
            <a:endParaRPr lang="en-US" altLang="zh-CN" dirty="0" smtClean="0">
              <a:latin typeface="Times New Roman" charset="0"/>
              <a:ea typeface="Times New Roman" charset="0"/>
              <a:cs typeface="Times New Roman" charset="0"/>
            </a:endParaRPr>
          </a:p>
          <a:p>
            <a:pPr lvl="1"/>
            <a:r>
              <a:rPr lang="en-US" altLang="zh-CN" dirty="0">
                <a:latin typeface="Times New Roman" charset="0"/>
                <a:ea typeface="Times New Roman" charset="0"/>
                <a:cs typeface="Times New Roman" charset="0"/>
              </a:rPr>
              <a:t>handle low level sparse features with high </a:t>
            </a:r>
            <a:r>
              <a:rPr lang="en-US" altLang="zh-CN" dirty="0" smtClean="0">
                <a:latin typeface="Times New Roman" charset="0"/>
                <a:ea typeface="Times New Roman" charset="0"/>
                <a:cs typeface="Times New Roman" charset="0"/>
              </a:rPr>
              <a:t>dimensions </a:t>
            </a:r>
            <a:endParaRPr lang="zh-CN" altLang="en-US" dirty="0">
              <a:latin typeface="Times New Roman" charset="0"/>
              <a:ea typeface="Times New Roman" charset="0"/>
              <a:cs typeface="Times New Roman" charset="0"/>
            </a:endParaRPr>
          </a:p>
          <a:p>
            <a:pPr marL="457200" lvl="1" indent="0">
              <a:buNone/>
            </a:pPr>
            <a:endParaRPr lang="zh-CN" altLang="en-US" dirty="0">
              <a:latin typeface="Times New Roman" charset="0"/>
              <a:ea typeface="Times New Roman" charset="0"/>
              <a:cs typeface="Times New Roman" charset="0"/>
            </a:endParaRPr>
          </a:p>
          <a:p>
            <a:r>
              <a:rPr lang="en-US" altLang="zh-CN" dirty="0">
                <a:latin typeface="Times New Roman" charset="0"/>
                <a:ea typeface="Times New Roman" charset="0"/>
                <a:cs typeface="Times New Roman" charset="0"/>
              </a:rPr>
              <a:t>With the presence of a general scoring layer, Deep Crossing also works with all the objective functions of DEF. </a:t>
            </a:r>
            <a:endParaRPr lang="en-US" altLang="zh-CN" dirty="0" smtClean="0">
              <a:latin typeface="Times New Roman" charset="0"/>
              <a:ea typeface="Times New Roman" charset="0"/>
              <a:cs typeface="Times New Roman" charset="0"/>
            </a:endParaRPr>
          </a:p>
          <a:p>
            <a:endParaRPr kumimoji="1" lang="zh-CN" altLang="en-US" dirty="0"/>
          </a:p>
        </p:txBody>
      </p:sp>
    </p:spTree>
    <p:extLst>
      <p:ext uri="{BB962C8B-B14F-4D97-AF65-F5344CB8AC3E}">
        <p14:creationId xmlns:p14="http://schemas.microsoft.com/office/powerpoint/2010/main" val="120473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Deep</a:t>
            </a:r>
            <a:r>
              <a:rPr kumimoji="1" lang="zh-CN" altLang="en-US" dirty="0" smtClean="0"/>
              <a:t> </a:t>
            </a:r>
            <a:r>
              <a:rPr kumimoji="1" lang="en-US" altLang="zh-CN" dirty="0" smtClean="0"/>
              <a:t>Crossing</a:t>
            </a:r>
            <a:endParaRPr kumimoji="1" lang="zh-CN" altLang="en-US" dirty="0"/>
          </a:p>
        </p:txBody>
      </p:sp>
      <p:pic>
        <p:nvPicPr>
          <p:cNvPr id="4" name="图片 3"/>
          <p:cNvPicPr>
            <a:picLocks noChangeAspect="1"/>
          </p:cNvPicPr>
          <p:nvPr/>
        </p:nvPicPr>
        <p:blipFill>
          <a:blip r:embed="rId3"/>
          <a:stretch>
            <a:fillRect/>
          </a:stretch>
        </p:blipFill>
        <p:spPr>
          <a:xfrm>
            <a:off x="5508706" y="0"/>
            <a:ext cx="6683294" cy="6296845"/>
          </a:xfrm>
          <a:prstGeom prst="rect">
            <a:avLst/>
          </a:prstGeom>
        </p:spPr>
      </p:pic>
      <p:pic>
        <p:nvPicPr>
          <p:cNvPr id="5" name="图片 4"/>
          <p:cNvPicPr>
            <a:picLocks noChangeAspect="1"/>
          </p:cNvPicPr>
          <p:nvPr/>
        </p:nvPicPr>
        <p:blipFill>
          <a:blip r:embed="rId4"/>
          <a:stretch>
            <a:fillRect/>
          </a:stretch>
        </p:blipFill>
        <p:spPr>
          <a:xfrm>
            <a:off x="838200" y="1825625"/>
            <a:ext cx="4500418" cy="613693"/>
          </a:xfrm>
          <a:prstGeom prst="rect">
            <a:avLst/>
          </a:prstGeom>
        </p:spPr>
      </p:pic>
      <p:pic>
        <p:nvPicPr>
          <p:cNvPr id="6" name="图片 5"/>
          <p:cNvPicPr>
            <a:picLocks noChangeAspect="1"/>
          </p:cNvPicPr>
          <p:nvPr/>
        </p:nvPicPr>
        <p:blipFill>
          <a:blip r:embed="rId5"/>
          <a:stretch>
            <a:fillRect/>
          </a:stretch>
        </p:blipFill>
        <p:spPr>
          <a:xfrm>
            <a:off x="838200" y="2449380"/>
            <a:ext cx="4483219" cy="740087"/>
          </a:xfrm>
          <a:prstGeom prst="rect">
            <a:avLst/>
          </a:prstGeom>
        </p:spPr>
      </p:pic>
      <p:pic>
        <p:nvPicPr>
          <p:cNvPr id="7" name="图片 6"/>
          <p:cNvPicPr>
            <a:picLocks noChangeAspect="1"/>
          </p:cNvPicPr>
          <p:nvPr/>
        </p:nvPicPr>
        <p:blipFill>
          <a:blip r:embed="rId6"/>
          <a:stretch>
            <a:fillRect/>
          </a:stretch>
        </p:blipFill>
        <p:spPr>
          <a:xfrm>
            <a:off x="829518" y="3324404"/>
            <a:ext cx="4787900" cy="419100"/>
          </a:xfrm>
          <a:prstGeom prst="rect">
            <a:avLst/>
          </a:prstGeom>
        </p:spPr>
      </p:pic>
      <p:pic>
        <p:nvPicPr>
          <p:cNvPr id="8" name="图片 7"/>
          <p:cNvPicPr>
            <a:picLocks noChangeAspect="1"/>
          </p:cNvPicPr>
          <p:nvPr/>
        </p:nvPicPr>
        <p:blipFill>
          <a:blip r:embed="rId7"/>
          <a:stretch>
            <a:fillRect/>
          </a:stretch>
        </p:blipFill>
        <p:spPr>
          <a:xfrm>
            <a:off x="1226127" y="3878441"/>
            <a:ext cx="2590800" cy="635000"/>
          </a:xfrm>
          <a:prstGeom prst="rect">
            <a:avLst/>
          </a:prstGeom>
        </p:spPr>
      </p:pic>
      <p:pic>
        <p:nvPicPr>
          <p:cNvPr id="9" name="图片 8"/>
          <p:cNvPicPr>
            <a:picLocks noChangeAspect="1"/>
          </p:cNvPicPr>
          <p:nvPr/>
        </p:nvPicPr>
        <p:blipFill>
          <a:blip r:embed="rId8"/>
          <a:stretch>
            <a:fillRect/>
          </a:stretch>
        </p:blipFill>
        <p:spPr>
          <a:xfrm>
            <a:off x="481053" y="4493524"/>
            <a:ext cx="4181764" cy="1053301"/>
          </a:xfrm>
          <a:prstGeom prst="rect">
            <a:avLst/>
          </a:prstGeom>
        </p:spPr>
      </p:pic>
    </p:spTree>
    <p:extLst>
      <p:ext uri="{BB962C8B-B14F-4D97-AF65-F5344CB8AC3E}">
        <p14:creationId xmlns:p14="http://schemas.microsoft.com/office/powerpoint/2010/main" val="170194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118273" cy="1325563"/>
          </a:xfrm>
        </p:spPr>
        <p:txBody>
          <a:bodyPr>
            <a:normAutofit/>
          </a:bodyPr>
          <a:lstStyle/>
          <a:p>
            <a:r>
              <a:rPr lang="en-US" altLang="zh-CN" sz="4000" dirty="0"/>
              <a:t>Initialize the Forest Layer with </a:t>
            </a:r>
            <a:r>
              <a:rPr lang="en-US" altLang="zh-CN" sz="4000" dirty="0" err="1"/>
              <a:t>XGBoost</a:t>
            </a:r>
            <a:r>
              <a:rPr lang="en-US" altLang="zh-CN" sz="4000" dirty="0"/>
              <a:t> </a:t>
            </a:r>
            <a:r>
              <a:rPr lang="en-US" altLang="zh-CN" sz="4000" dirty="0" smtClean="0"/>
              <a:t>and</a:t>
            </a:r>
            <a:r>
              <a:rPr lang="zh-CN" altLang="en-US" sz="4000" dirty="0" smtClean="0"/>
              <a:t> </a:t>
            </a:r>
            <a:r>
              <a:rPr lang="en-US" altLang="zh-CN" sz="4000" dirty="0" err="1" smtClean="0"/>
              <a:t>LightGBM</a:t>
            </a:r>
            <a:r>
              <a:rPr lang="en-US" altLang="zh-CN" sz="4000" dirty="0" smtClean="0"/>
              <a:t> </a:t>
            </a:r>
            <a:endParaRPr lang="en-US" altLang="zh-CN" sz="4000" dirty="0"/>
          </a:p>
        </p:txBody>
      </p:sp>
      <p:sp>
        <p:nvSpPr>
          <p:cNvPr id="3" name="内容占位符 2"/>
          <p:cNvSpPr>
            <a:spLocks noGrp="1"/>
          </p:cNvSpPr>
          <p:nvPr>
            <p:ph idx="1"/>
          </p:nvPr>
        </p:nvSpPr>
        <p:spPr/>
        <p:txBody>
          <a:bodyPr/>
          <a:lstStyle/>
          <a:p>
            <a:r>
              <a:rPr lang="en-US" altLang="zh-CN" dirty="0"/>
              <a:t>The embedding layers </a:t>
            </a:r>
            <a:r>
              <a:rPr kumimoji="1" lang="zh-CN" altLang="en-US" dirty="0" smtClean="0"/>
              <a:t>：</a:t>
            </a:r>
          </a:p>
          <a:p>
            <a:endParaRPr kumimoji="1" lang="zh-CN" altLang="en-US" dirty="0"/>
          </a:p>
          <a:p>
            <a:endParaRPr kumimoji="1" lang="zh-CN" altLang="en-US" dirty="0" smtClean="0"/>
          </a:p>
          <a:p>
            <a:r>
              <a:rPr lang="en-US" altLang="zh-CN" dirty="0" err="1"/>
              <a:t>XGBoost</a:t>
            </a:r>
            <a:r>
              <a:rPr lang="en-US" altLang="zh-CN" dirty="0"/>
              <a:t> and </a:t>
            </a:r>
            <a:r>
              <a:rPr lang="en-US" altLang="zh-CN" dirty="0" err="1"/>
              <a:t>LightGBM</a:t>
            </a:r>
            <a:r>
              <a:rPr lang="en-US" altLang="zh-CN" dirty="0"/>
              <a:t> :</a:t>
            </a:r>
            <a:r>
              <a:rPr lang="es-ES_tradnl" altLang="zh-CN" dirty="0" smtClean="0"/>
              <a:t>{(t</a:t>
            </a:r>
            <a:r>
              <a:rPr lang="en-US" altLang="zh-CN" baseline="-25000" dirty="0" err="1" smtClean="0"/>
              <a:t>i</a:t>
            </a:r>
            <a:r>
              <a:rPr lang="es-ES_tradnl" altLang="zh-CN" dirty="0" smtClean="0"/>
              <a:t> </a:t>
            </a:r>
            <a:r>
              <a:rPr lang="es-ES_tradnl" altLang="zh-CN" dirty="0"/>
              <a:t>, </a:t>
            </a:r>
            <a:r>
              <a:rPr lang="es-ES_tradnl" altLang="zh-CN" dirty="0" smtClean="0"/>
              <a:t>y</a:t>
            </a:r>
            <a:r>
              <a:rPr lang="en-US" altLang="zh-CN" baseline="-25000" dirty="0" err="1" smtClean="0"/>
              <a:t>i</a:t>
            </a:r>
            <a:r>
              <a:rPr lang="es-ES_tradnl" altLang="zh-CN" dirty="0" smtClean="0"/>
              <a:t>̃ </a:t>
            </a:r>
            <a:r>
              <a:rPr lang="es-ES_tradnl" altLang="zh-CN" dirty="0"/>
              <a:t>)} </a:t>
            </a:r>
            <a:endParaRPr lang="es-ES_tradnl" altLang="zh-CN" dirty="0" smtClean="0"/>
          </a:p>
          <a:p>
            <a:endParaRPr kumimoji="1" lang="zh-CN" altLang="en-US" dirty="0" smtClean="0"/>
          </a:p>
          <a:p>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918" y="2299854"/>
            <a:ext cx="3987800" cy="7493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91" y="4064000"/>
            <a:ext cx="7239000" cy="2247900"/>
          </a:xfrm>
          <a:prstGeom prst="rect">
            <a:avLst/>
          </a:prstGeom>
        </p:spPr>
      </p:pic>
    </p:spTree>
    <p:extLst>
      <p:ext uri="{BB962C8B-B14F-4D97-AF65-F5344CB8AC3E}">
        <p14:creationId xmlns:p14="http://schemas.microsoft.com/office/powerpoint/2010/main" val="80826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Joint</a:t>
            </a:r>
            <a:r>
              <a:rPr kumimoji="1" lang="zh-CN" altLang="en-US" dirty="0" smtClean="0"/>
              <a:t> </a:t>
            </a:r>
            <a:r>
              <a:rPr kumimoji="1" lang="en-US" altLang="zh-CN" dirty="0" smtClean="0"/>
              <a:t>Optimization</a:t>
            </a:r>
            <a:r>
              <a:rPr kumimoji="1" lang="zh-CN" altLang="en-US" dirty="0" smtClean="0"/>
              <a:t> </a:t>
            </a:r>
            <a:r>
              <a:rPr kumimoji="1" lang="en-US" altLang="zh-CN" dirty="0" smtClean="0"/>
              <a:t>with</a:t>
            </a:r>
            <a:r>
              <a:rPr kumimoji="1" lang="zh-CN" altLang="en-US" dirty="0" smtClean="0"/>
              <a:t> </a:t>
            </a:r>
            <a:r>
              <a:rPr kumimoji="1" lang="en-US" altLang="zh-CN" dirty="0" smtClean="0"/>
              <a:t>Partial</a:t>
            </a:r>
            <a:r>
              <a:rPr kumimoji="1" lang="zh-CN" altLang="en-US" dirty="0" smtClean="0"/>
              <a:t> </a:t>
            </a:r>
            <a:r>
              <a:rPr kumimoji="1" lang="en-US" altLang="zh-CN" dirty="0" err="1" smtClean="0"/>
              <a:t>Fuzzification</a:t>
            </a:r>
            <a:endParaRPr kumimoji="1" lang="zh-CN" altLang="en-US" dirty="0"/>
          </a:p>
        </p:txBody>
      </p:sp>
      <p:sp>
        <p:nvSpPr>
          <p:cNvPr id="3" name="内容占位符 2"/>
          <p:cNvSpPr>
            <a:spLocks noGrp="1"/>
          </p:cNvSpPr>
          <p:nvPr>
            <p:ph idx="1"/>
          </p:nvPr>
        </p:nvSpPr>
        <p:spPr/>
        <p:txBody>
          <a:bodyPr/>
          <a:lstStyle/>
          <a:p>
            <a:r>
              <a:rPr lang="en-US" altLang="zh-CN" dirty="0" err="1"/>
              <a:t>fuzzifying</a:t>
            </a:r>
            <a:r>
              <a:rPr lang="en-US" altLang="zh-CN" dirty="0"/>
              <a:t> the decision </a:t>
            </a:r>
            <a:r>
              <a:rPr lang="en-US" altLang="zh-CN" dirty="0" smtClean="0"/>
              <a:t>functions </a:t>
            </a:r>
            <a:r>
              <a:rPr lang="en-US" altLang="zh-CN" dirty="0"/>
              <a:t>of the internal nodes </a:t>
            </a:r>
            <a:endParaRPr lang="zh-CN" altLang="en-US" dirty="0" smtClean="0"/>
          </a:p>
          <a:p>
            <a:endParaRPr lang="zh-CN" altLang="en-US" dirty="0"/>
          </a:p>
          <a:p>
            <a:endParaRPr lang="zh-CN" altLang="en-US" dirty="0" smtClean="0"/>
          </a:p>
          <a:p>
            <a:endParaRPr lang="zh-CN" altLang="en-US" dirty="0"/>
          </a:p>
          <a:p>
            <a:r>
              <a:rPr lang="en-US" altLang="zh-CN" dirty="0"/>
              <a:t>each node is dedicated to only one dimension of the stacking vector </a:t>
            </a:r>
            <a:endParaRPr lang="en-US" altLang="zh-CN" dirty="0" smtClean="0"/>
          </a:p>
          <a:p>
            <a:pPr marL="0" indent="0">
              <a:buNone/>
            </a:pPr>
            <a:endParaRPr lang="zh-CN" altLang="en-US" dirty="0" smtClean="0"/>
          </a:p>
          <a:p>
            <a:endParaRPr lang="zh-CN" altLang="en-US" dirty="0"/>
          </a:p>
          <a:p>
            <a:endParaRPr lang="zh-CN" altLang="en-US" dirty="0" smtClean="0"/>
          </a:p>
          <a:p>
            <a:endParaRPr lang="zh-CN" altLang="en-US" dirty="0"/>
          </a:p>
          <a:p>
            <a:pPr marL="0" indent="0">
              <a:buNone/>
            </a:pPr>
            <a:endParaRPr lang="zh-CN" altLang="en-US" dirty="0"/>
          </a:p>
          <a:p>
            <a:pPr marL="0" indent="0">
              <a:buNone/>
            </a:pPr>
            <a:endParaRPr lang="en-US" altLang="zh-CN" dirty="0" smtClean="0"/>
          </a:p>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517" y="2272939"/>
            <a:ext cx="3843174" cy="17283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463" y="2608557"/>
            <a:ext cx="2328718" cy="8090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845" y="4593793"/>
            <a:ext cx="3644900" cy="1772291"/>
          </a:xfrm>
          <a:prstGeom prst="rect">
            <a:avLst/>
          </a:prstGeom>
        </p:spPr>
      </p:pic>
    </p:spTree>
    <p:extLst>
      <p:ext uri="{BB962C8B-B14F-4D97-AF65-F5344CB8AC3E}">
        <p14:creationId xmlns:p14="http://schemas.microsoft.com/office/powerpoint/2010/main" val="919509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407</Words>
  <Application>Microsoft Macintosh PowerPoint</Application>
  <PresentationFormat>宽屏</PresentationFormat>
  <Paragraphs>55</Paragraphs>
  <Slides>10</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Calibri</vt:lpstr>
      <vt:lpstr>Calibri Light</vt:lpstr>
      <vt:lpstr>Times New Roman</vt:lpstr>
      <vt:lpstr>宋体</vt:lpstr>
      <vt:lpstr>Arial</vt:lpstr>
      <vt:lpstr>Office 主题</vt:lpstr>
      <vt:lpstr>Deep Embedding Forest: Forest-based Serving with Deep Embedding Features  </vt:lpstr>
      <vt:lpstr>Model Components </vt:lpstr>
      <vt:lpstr>DEF Properties </vt:lpstr>
      <vt:lpstr>Initialize Embedding Layers with Deep Crossing </vt:lpstr>
      <vt:lpstr>Residual Net </vt:lpstr>
      <vt:lpstr>Training Methodology </vt:lpstr>
      <vt:lpstr>Deep Crossing</vt:lpstr>
      <vt:lpstr>Initialize the Forest Layer with XGBoost and LightGBM </vt:lpstr>
      <vt:lpstr>Joint Optimization with Partial Fuzzification</vt:lpstr>
      <vt:lpstr>Two-Step DEF vs. Three-Step DEF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wluluo@gmail.com</dc:creator>
  <cp:lastModifiedBy>wluluo@gmail.com</cp:lastModifiedBy>
  <cp:revision>16</cp:revision>
  <dcterms:created xsi:type="dcterms:W3CDTF">2018-11-19T07:59:43Z</dcterms:created>
  <dcterms:modified xsi:type="dcterms:W3CDTF">2018-11-19T12:55:41Z</dcterms:modified>
</cp:coreProperties>
</file>